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g"/><Relationship Id="rId4" Type="http://schemas.microsoft.com/office/2007/relationships/hdphoto" Target="../media/hdphoto9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microsoft.com/office/2007/relationships/hdphoto" Target="../media/hdphoto5.wdp"/><Relationship Id="rId7" Type="http://schemas.microsoft.com/office/2007/relationships/hdphoto" Target="../media/hdphoto6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772816"/>
            <a:ext cx="9144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Comic Sans MS" pitchFamily="66" charset="0"/>
              </a:rPr>
              <a:t>   </a:t>
            </a:r>
            <a:r>
              <a:rPr lang="ru-RU" sz="4800" b="1" dirty="0" smtClean="0">
                <a:solidFill>
                  <a:srgbClr val="FF0000"/>
                </a:solidFill>
                <a:latin typeface="Arial Black" pitchFamily="34" charset="0"/>
              </a:rPr>
              <a:t>Организация рационального питания 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  <a:latin typeface="Arial Black" pitchFamily="34" charset="0"/>
              </a:rPr>
              <a:t>     старшеклассников</a:t>
            </a:r>
            <a:endParaRPr lang="ru-RU" sz="48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75" r="2993"/>
          <a:stretch/>
        </p:blipFill>
        <p:spPr>
          <a:xfrm>
            <a:off x="5436096" y="3933056"/>
            <a:ext cx="3393895" cy="3025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1421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" y="188640"/>
            <a:ext cx="88924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Подросток при умеренных физических</a:t>
            </a:r>
          </a:p>
          <a:p>
            <a:pPr algn="ctr"/>
            <a:r>
              <a:rPr lang="ru-RU" sz="36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 нагрузках должен потреблять </a:t>
            </a:r>
          </a:p>
          <a:p>
            <a:pPr algn="ctr"/>
            <a:r>
              <a:rPr lang="ru-RU" sz="3600" b="1" i="1" u="sng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382-422 г</a:t>
            </a:r>
            <a:r>
              <a:rPr lang="ru-RU" sz="3600" b="1" i="1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rgbClr val="00B050"/>
                </a:solidFill>
              </a:rPr>
              <a:t> усвояемых углеводов в день. </a:t>
            </a:r>
            <a:endParaRPr lang="ru-RU" sz="3600" b="1" i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63688" y="2276872"/>
            <a:ext cx="60805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itchFamily="34" charset="0"/>
              </a:rPr>
              <a:t>Избыток сладостей </a:t>
            </a:r>
            <a:endParaRPr lang="ru-RU" sz="4000" b="1" dirty="0"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259632" y="2984758"/>
            <a:ext cx="936104" cy="58825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5" y="3573015"/>
            <a:ext cx="2957314" cy="196957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Прямая со стрелкой 7"/>
          <p:cNvCxnSpPr>
            <a:stCxn id="3" idx="2"/>
          </p:cNvCxnSpPr>
          <p:nvPr/>
        </p:nvCxnSpPr>
        <p:spPr>
          <a:xfrm>
            <a:off x="4803944" y="2984758"/>
            <a:ext cx="0" cy="8042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324" y="3789040"/>
            <a:ext cx="3775237" cy="259228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12" name="Прямая со стрелкой 11"/>
          <p:cNvCxnSpPr/>
          <p:nvPr/>
        </p:nvCxnSpPr>
        <p:spPr>
          <a:xfrm>
            <a:off x="6948264" y="2984758"/>
            <a:ext cx="1152128" cy="5882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55" y="3652155"/>
            <a:ext cx="2596673" cy="181128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2292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0"/>
                            </p:stCondLst>
                            <p:childTnLst>
                              <p:par>
                                <p:cTn id="16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0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1277533">
            <a:off x="0" y="476672"/>
            <a:ext cx="950505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В зимне-весенний период, </a:t>
            </a:r>
          </a:p>
          <a:p>
            <a:pPr algn="ctr"/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когда в рационе питания </a:t>
            </a:r>
          </a:p>
          <a:p>
            <a:pPr algn="ctr"/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наблюдается естественная нехватка витаминов, </a:t>
            </a:r>
          </a:p>
          <a:p>
            <a:pPr algn="ctr"/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нередко рекомендуют </a:t>
            </a:r>
            <a:r>
              <a:rPr lang="ru-RU" sz="4000" b="1" dirty="0" err="1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полимитаминные</a:t>
            </a:r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 препараты,</a:t>
            </a:r>
          </a:p>
          <a:p>
            <a:pPr algn="ctr"/>
            <a:r>
              <a:rPr lang="ru-RU" sz="4000" b="1" dirty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о</a:t>
            </a:r>
            <a:r>
              <a:rPr lang="ru-RU" sz="4000" b="1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днако делать это можно только после </a:t>
            </a:r>
          </a:p>
          <a:p>
            <a:pPr algn="ctr"/>
            <a:r>
              <a:rPr lang="ru-RU" sz="4000" b="1" u="sng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>
                    <a:lumMod val="75000"/>
                  </a:schemeClr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  <a:ea typeface="Arial Unicode MS" pitchFamily="34" charset="-128"/>
                <a:cs typeface="Arial Unicode MS" pitchFamily="34" charset="-128"/>
              </a:rPr>
              <a:t>консультации с врачом!</a:t>
            </a:r>
            <a:endParaRPr lang="ru-RU" sz="4000" b="1" u="sng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>
                  <a:lumMod val="75000"/>
                </a:schemeClr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Arial Black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9221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8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3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600" decel="100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00" decel="100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500"/>
                            </p:stCondLst>
                            <p:childTnLst>
                              <p:par>
                                <p:cTn id="26" presetID="1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23" y="332656"/>
            <a:ext cx="9257663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cap="all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Режим питания старшеклассника </a:t>
            </a:r>
          </a:p>
          <a:p>
            <a:pPr algn="ctr"/>
            <a:r>
              <a:rPr lang="ru-RU" sz="2400" b="1" cap="all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должен включать 4-5 приемов пищи в сутки,</a:t>
            </a:r>
          </a:p>
          <a:p>
            <a:pPr algn="ctr"/>
            <a:r>
              <a:rPr lang="ru-RU" sz="2400" b="1" cap="all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через 4 часа</a:t>
            </a:r>
            <a:r>
              <a:rPr lang="ru-RU" sz="2800" b="1" cap="all" dirty="0" smtClean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glow rad="228600">
                    <a:schemeClr val="accent6">
                      <a:satMod val="175000"/>
                      <a:alpha val="40000"/>
                    </a:schemeClr>
                  </a:glow>
                  <a:reflection blurRad="12700" stA="28000" endPos="45000" dist="1000" dir="5400000" sy="-100000" algn="bl" rotWithShape="0"/>
                </a:effectLst>
                <a:latin typeface="Arial Black" pitchFamily="34" charset="0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741" y="1772816"/>
            <a:ext cx="89644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Питание в школе желательно сочетать с домашним питанием,</a:t>
            </a:r>
          </a:p>
          <a:p>
            <a:pPr algn="ctr"/>
            <a:r>
              <a:rPr lang="ru-RU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ч</a:t>
            </a:r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тобы  рацион был однообразным или недостаточным.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первую половину дня лучше съедать продукты, 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богатые животным белком,</a:t>
            </a:r>
          </a:p>
          <a:p>
            <a:pPr algn="ctr"/>
            <a:r>
              <a:rPr lang="ru-RU" sz="2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а на ужин – молочно-растительные блюда.</a:t>
            </a:r>
            <a:endParaRPr lang="ru-RU" sz="24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4652" y="3861048"/>
            <a:ext cx="8073429" cy="230832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Завтрак-25%, </a:t>
            </a:r>
          </a:p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обед – 35-40%, </a:t>
            </a:r>
          </a:p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школьный завтрак (полдник) -10-15%,</a:t>
            </a:r>
          </a:p>
          <a:p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ужин – 25%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383186"/>
            <a:ext cx="2088232" cy="1474814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335666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4" presetClass="entr" presetSubtype="1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1000"/>
                            </p:stCondLst>
                            <p:childTnLst>
                              <p:par>
                                <p:cTn id="30" presetID="5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3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6000"/>
                            </p:stCondLst>
                            <p:childTnLst>
                              <p:par>
                                <p:cTn id="39" presetID="5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8500"/>
                            </p:stCondLst>
                            <p:childTnLst>
                              <p:par>
                                <p:cTn id="45" presetID="41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76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0600"/>
                            </p:stCondLst>
                            <p:childTnLst>
                              <p:par>
                                <p:cTn id="57" presetID="56" presetClass="entr" presetSubtype="0" fill="hold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9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0" dur="1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1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35050"/>
                            </p:stCondLst>
                            <p:childTnLst>
                              <p:par>
                                <p:cTn id="64" presetID="53" presetClass="entr" presetSubtype="1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7300"/>
                            </p:stCondLst>
                            <p:childTnLst>
                              <p:par>
                                <p:cTn id="70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9550"/>
                            </p:stCondLst>
                            <p:childTnLst>
                              <p:par>
                                <p:cTn id="7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rot="21162562">
            <a:off x="203199" y="533999"/>
            <a:ext cx="9063699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Подросток должен потреблять достаточно белка,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 для чего необходимо есть такие продукты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 как постное мясо, молоко, рыба, творог, 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в небольшом количестве сметану, 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сыр, сливки, сливочное масло.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Не надо забывать и о растительном масле.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Овощные и фруктовые блюда должны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 быть взяты за основу,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 т.к. содержат минеральные вещества, витамины, 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в овощах особенно много клетчатки и пектина,</a:t>
            </a:r>
          </a:p>
          <a:p>
            <a:pPr algn="ctr"/>
            <a:r>
              <a:rPr lang="ru-RU" sz="2400" b="1" dirty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з</a:t>
            </a:r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а счёт которых создаётся чувство насыщения, 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более того налаживается работа   кишечника</a:t>
            </a:r>
          </a:p>
          <a:p>
            <a:pPr algn="ctr"/>
            <a:r>
              <a:rPr lang="ru-RU" sz="2400" b="1" dirty="0" smtClean="0">
                <a:ln w="190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bg1"/>
                </a:solidFill>
                <a:effectLst>
                  <a:glow rad="101600">
                    <a:schemeClr val="accent1">
                      <a:satMod val="175000"/>
                      <a:alpha val="40000"/>
                    </a:schemeClr>
                  </a:glow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Arial Black" pitchFamily="34" charset="0"/>
              </a:rPr>
              <a:t> и выводятся шлаки из организма.</a:t>
            </a:r>
            <a:endParaRPr lang="ru-RU" sz="2400" b="1" dirty="0">
              <a:ln w="190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bg1"/>
              </a:solidFill>
              <a:effectLst>
                <a:glow rad="101600">
                  <a:schemeClr val="accent1">
                    <a:satMod val="175000"/>
                    <a:alpha val="40000"/>
                  </a:schemeClr>
                </a:glow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7998">
            <a:off x="6533009" y="4980036"/>
            <a:ext cx="2206898" cy="1763950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1710633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wheel spokes="1"/>
      </p:transition>
    </mc:Choice>
    <mc:Fallback>
      <p:transition spd="slow">
        <p:wheel spokes="1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2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25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250"/>
                            </p:stCondLst>
                            <p:childTnLst>
                              <p:par>
                                <p:cTn id="23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250"/>
                            </p:stCondLst>
                            <p:childTnLst>
                              <p:par>
                                <p:cTn id="27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2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250"/>
                            </p:stCondLst>
                            <p:childTnLst>
                              <p:par>
                                <p:cTn id="37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4250"/>
                            </p:stCondLst>
                            <p:childTnLst>
                              <p:par>
                                <p:cTn id="4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6250"/>
                            </p:stCondLst>
                            <p:childTnLst>
                              <p:par>
                                <p:cTn id="59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8250"/>
                            </p:stCondLst>
                            <p:childTnLst>
                              <p:par>
                                <p:cTn id="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250"/>
                            </p:stCondLst>
                            <p:childTnLst>
                              <p:par>
                                <p:cTn id="7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 tmFilter="0,0; .5, 1; 1, 1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9850"/>
                            </p:stCondLst>
                            <p:childTnLst>
                              <p:par>
                                <p:cTn id="7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1850"/>
                            </p:stCondLst>
                            <p:childTnLst>
                              <p:par>
                                <p:cTn id="9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3850"/>
                            </p:stCondLst>
                            <p:childTnLst>
                              <p:par>
                                <p:cTn id="112" presetID="13" presetClass="entr" presetSubtype="3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4155" y="404664"/>
            <a:ext cx="8352928" cy="34163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u="sng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Правильное питание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–</a:t>
            </a:r>
          </a:p>
          <a:p>
            <a:pPr algn="ctr"/>
            <a:r>
              <a:rPr lang="ru-RU" sz="5400" b="1" spc="50" dirty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в</a:t>
            </a:r>
            <a:r>
              <a:rPr lang="ru-RU" sz="5400" b="1" spc="50" dirty="0" smtClean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ажнейшее условие сохранения</a:t>
            </a:r>
          </a:p>
          <a:p>
            <a:pPr algn="ctr"/>
            <a:r>
              <a:rPr lang="ru-RU" sz="5400" b="1" spc="50" dirty="0" smtClean="0">
                <a:ln w="11430">
                  <a:noFill/>
                </a:ln>
                <a:solidFill>
                  <a:sysClr val="windowText" lastClr="00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здоровья и развития в старшем школьном возрасте.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51" t="23131" r="6666" b="13125"/>
          <a:stretch/>
        </p:blipFill>
        <p:spPr>
          <a:xfrm>
            <a:off x="2267744" y="3935395"/>
            <a:ext cx="4930793" cy="267322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54347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750"/>
                            </p:stCondLst>
                            <p:childTnLst>
                              <p:par>
                                <p:cTn id="15" presetID="26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250"/>
                            </p:stCondLst>
                            <p:childTnLst>
                              <p:par>
                                <p:cTn id="32" presetID="2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750"/>
                            </p:stCondLst>
                            <p:childTnLst>
                              <p:par>
                                <p:cTn id="43" presetID="6" presetClass="entr" presetSubtype="16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5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-1107504"/>
            <a:ext cx="8208912" cy="60016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"/>
              <a:lightRig rig="threePt" dir="t"/>
            </a:scene3d>
          </a:bodyPr>
          <a:lstStyle/>
          <a:p>
            <a:pPr algn="ctr"/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Franklin Gothic Demi" pitchFamily="34" charset="0"/>
              </a:rPr>
              <a:t>В 12-17 лет подросткам требуется значительно больше </a:t>
            </a:r>
          </a:p>
          <a:p>
            <a:pPr algn="ctr"/>
            <a:r>
              <a:rPr lang="ru-RU" sz="4800" dirty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Franklin Gothic Demi" pitchFamily="34" charset="0"/>
              </a:rPr>
              <a:t>э</a:t>
            </a:r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Franklin Gothic Demi" pitchFamily="34" charset="0"/>
              </a:rPr>
              <a:t>нергии и пластического материала для формирования</a:t>
            </a:r>
          </a:p>
          <a:p>
            <a:pPr algn="ctr"/>
            <a:r>
              <a:rPr lang="ru-RU" sz="4800" dirty="0" smtClean="0">
                <a:ln>
                  <a:solidFill>
                    <a:srgbClr val="C00000"/>
                  </a:solidFill>
                </a:ln>
                <a:solidFill>
                  <a:schemeClr val="tx2">
                    <a:lumMod val="75000"/>
                  </a:schemeClr>
                </a:solidFill>
                <a:latin typeface="Franklin Gothic Demi" pitchFamily="34" charset="0"/>
              </a:rPr>
              <a:t>новых структур, чем в любом в другом возрасте.</a:t>
            </a:r>
            <a:endParaRPr lang="ru-RU" sz="4800" dirty="0">
              <a:ln>
                <a:solidFill>
                  <a:srgbClr val="C00000"/>
                </a:solidFill>
              </a:ln>
              <a:solidFill>
                <a:schemeClr val="tx2">
                  <a:lumMod val="75000"/>
                </a:schemeClr>
              </a:solidFill>
              <a:latin typeface="Franklin Gothic Demi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1820" y="4083885"/>
            <a:ext cx="3384376" cy="2690286"/>
          </a:xfrm>
          <a:prstGeom prst="rect">
            <a:avLst/>
          </a:prstGeom>
          <a:effectLst>
            <a:softEdge rad="127000"/>
          </a:effectLst>
          <a:scene3d>
            <a:camera prst="isometricOffAxis1Righ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6192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75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B19C"/>
            </a:gs>
            <a:gs pos="30000">
              <a:srgbClr val="D49E6C"/>
            </a:gs>
            <a:gs pos="70000">
              <a:srgbClr val="A65528"/>
            </a:gs>
            <a:gs pos="100000">
              <a:srgbClr val="663012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332656"/>
            <a:ext cx="885698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i="1" u="sng" dirty="0" smtClean="0">
                <a:latin typeface="Times New Roman" pitchFamily="18" charset="0"/>
                <a:cs typeface="Times New Roman" pitchFamily="18" charset="0"/>
              </a:rPr>
              <a:t>Белок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– питание необходимое для роста,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имунной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системы,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развития мускулатуры, увеличения силы мышц.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Белки содержатся почти во всех продуктах, </a:t>
            </a:r>
          </a:p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кроме сахара и жиров.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85768"/>
            <a:ext cx="3672408" cy="2704757"/>
          </a:xfrm>
          <a:prstGeom prst="rect">
            <a:avLst/>
          </a:prstGeom>
          <a:effectLst>
            <a:glow rad="139700">
              <a:schemeClr val="accent3">
                <a:satMod val="175000"/>
                <a:alpha val="40000"/>
              </a:schemeClr>
            </a:glow>
            <a:softEdge rad="127000"/>
          </a:effectLst>
          <a:scene3d>
            <a:camera prst="isometricOffAxis1Right"/>
            <a:lightRig rig="threePt" dir="t"/>
          </a:scene3d>
          <a:sp3d>
            <a:bevelT w="101600" prst="riblet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3" y="3789040"/>
            <a:ext cx="3533083" cy="2649812"/>
          </a:xfrm>
          <a:prstGeom prst="rect">
            <a:avLst/>
          </a:prstGeom>
          <a:effectLst>
            <a:glow rad="63500">
              <a:schemeClr val="accent6">
                <a:satMod val="175000"/>
                <a:alpha val="40000"/>
              </a:schemeClr>
            </a:glow>
            <a:softEdge rad="127000"/>
          </a:effectLst>
          <a:scene3d>
            <a:camera prst="isometricOffAxis2Left"/>
            <a:lightRig rig="threePt" dir="t"/>
          </a:scene3d>
          <a:sp3d>
            <a:bevelT prst="relaxedInset"/>
          </a:sp3d>
        </p:spPr>
      </p:pic>
    </p:spTree>
    <p:extLst>
      <p:ext uri="{BB962C8B-B14F-4D97-AF65-F5344CB8AC3E}">
        <p14:creationId xmlns:p14="http://schemas.microsoft.com/office/powerpoint/2010/main" val="4058865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52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7500"/>
                            </p:stCondLst>
                            <p:childTnLst>
                              <p:par>
                                <p:cTn id="24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4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2500"/>
                            </p:stCondLst>
                            <p:childTnLst>
                              <p:par>
                                <p:cTn id="32" presetID="9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332656"/>
            <a:ext cx="8208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u="sng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Особенно богаты белками :</a:t>
            </a:r>
          </a:p>
          <a:p>
            <a:pPr algn="ctr"/>
            <a:endParaRPr lang="ru-RU" sz="2800" b="1" u="sng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2" y="1222643"/>
            <a:ext cx="3129354" cy="241233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679" y="1185799"/>
            <a:ext cx="2931072" cy="23164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23" y="1141633"/>
            <a:ext cx="2820420" cy="23901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469615"/>
            <a:ext cx="3416780" cy="32230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3464229"/>
            <a:ext cx="3888432" cy="32236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4299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250"/>
                            </p:stCondLst>
                            <p:childTnLst>
                              <p:par>
                                <p:cTn id="12" presetID="21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750"/>
                            </p:stCondLst>
                            <p:childTnLst>
                              <p:par>
                                <p:cTn id="20" presetID="3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9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55776" y="2060848"/>
            <a:ext cx="5040560" cy="212365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2Left"/>
              <a:lightRig rig="threePt" dir="t"/>
            </a:scene3d>
          </a:bodyPr>
          <a:lstStyle/>
          <a:p>
            <a:pPr algn="ctr"/>
            <a:r>
              <a:rPr lang="ru-RU" sz="6600" b="1" dirty="0" smtClean="0">
                <a:ln w="38100">
                  <a:solidFill>
                    <a:schemeClr val="tx1"/>
                  </a:solidFill>
                </a:ln>
                <a:solidFill>
                  <a:srgbClr val="FFCC00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rial Black" pitchFamily="34" charset="0"/>
              </a:rPr>
              <a:t>ДЕФИЦИТ БЕЛКА</a:t>
            </a: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1475656" y="3645024"/>
            <a:ext cx="1080120" cy="9361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" y="4690009"/>
            <a:ext cx="298782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Нарушение функции</a:t>
            </a:r>
          </a:p>
          <a:p>
            <a:pPr algn="ctr"/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оловного мозга</a:t>
            </a:r>
            <a:endParaRPr lang="ru-RU" sz="2800" b="1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>
            <a:off x="4644008" y="4113076"/>
            <a:ext cx="0" cy="75608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744755" y="4875196"/>
            <a:ext cx="179850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Страдает</a:t>
            </a:r>
            <a:r>
              <a:rPr lang="ru-RU" sz="32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32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память</a:t>
            </a:r>
            <a:endParaRPr lang="ru-RU" sz="32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7092280" y="3933056"/>
            <a:ext cx="936104" cy="75695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541685" y="4853136"/>
            <a:ext cx="260231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Быстро </a:t>
            </a:r>
          </a:p>
          <a:p>
            <a:pPr algn="ctr"/>
            <a:r>
              <a:rPr lang="ru-RU" sz="2800" b="1" dirty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озникает</a:t>
            </a:r>
          </a:p>
          <a:p>
            <a:pPr algn="ctr"/>
            <a:r>
              <a:rPr lang="ru-RU" sz="2800" b="1" dirty="0" smtClean="0"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переутомление</a:t>
            </a:r>
            <a:endParaRPr lang="ru-RU" sz="2800" b="1" dirty="0"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H="1" flipV="1">
            <a:off x="1763688" y="1340768"/>
            <a:ext cx="1080120" cy="57606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361348" y="413017"/>
            <a:ext cx="280467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Снижается</a:t>
            </a:r>
          </a:p>
          <a:p>
            <a:pPr algn="ctr"/>
            <a:r>
              <a:rPr lang="ru-RU" sz="2400" b="1" dirty="0" smtClean="0"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работоспособность</a:t>
            </a:r>
            <a:endParaRPr lang="ru-RU" sz="2400" b="1" dirty="0"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 flipV="1">
            <a:off x="6732240" y="1340768"/>
            <a:ext cx="828092" cy="7200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44627" y="426840"/>
            <a:ext cx="268528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Сопротивление к </a:t>
            </a:r>
          </a:p>
          <a:p>
            <a:pPr algn="ctr"/>
            <a:r>
              <a:rPr lang="ru-RU" sz="2400" b="1" dirty="0" smtClean="0"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  <a:outerShdw blurRad="75057" dist="38100" dir="5400000" sy="-20000" rotWithShape="0">
                    <a:prstClr val="black">
                      <a:alpha val="25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инфекциям</a:t>
            </a:r>
            <a:endParaRPr lang="ru-RU" sz="2400" b="1" dirty="0"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75057" dist="38100" dir="5400000" sy="-20000" rotWithShape="0">
                  <a:prstClr val="black">
                    <a:alpha val="25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740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6" presetClass="emph" presetSubtype="0" fill="hold" grpId="1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2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3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4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5" dur="1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7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62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845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1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995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24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1450"/>
                            </p:stCondLst>
                            <p:childTnLst>
                              <p:par>
                                <p:cTn id="46" presetID="9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9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25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125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CEBF5"/>
            </a:gs>
            <a:gs pos="8000">
              <a:srgbClr val="83A7C3"/>
            </a:gs>
            <a:gs pos="13000">
              <a:srgbClr val="768FB9"/>
            </a:gs>
            <a:gs pos="21001">
              <a:srgbClr val="83A7C3"/>
            </a:gs>
            <a:gs pos="52000">
              <a:srgbClr val="FFFFFF"/>
            </a:gs>
            <a:gs pos="56000">
              <a:srgbClr val="9C6563"/>
            </a:gs>
            <a:gs pos="58000">
              <a:srgbClr val="80302D"/>
            </a:gs>
            <a:gs pos="71001">
              <a:srgbClr val="C0524E"/>
            </a:gs>
            <a:gs pos="94000">
              <a:srgbClr val="EBDAD4"/>
            </a:gs>
            <a:gs pos="100000">
              <a:srgbClr val="55261C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856895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Белки животного происхождения</a:t>
            </a:r>
          </a:p>
          <a:p>
            <a:pPr algn="ctr"/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в рационе должны  </a:t>
            </a:r>
          </a:p>
          <a:p>
            <a:pPr algn="ctr"/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составлять не менее 50 % от </a:t>
            </a:r>
          </a:p>
          <a:p>
            <a:pPr algn="ctr"/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общего количества белков  рациона.</a:t>
            </a:r>
          </a:p>
          <a:p>
            <a:pPr algn="ctr"/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Белки состоят  из более  простых  </a:t>
            </a:r>
          </a:p>
          <a:p>
            <a:pPr algn="ctr"/>
            <a:r>
              <a:rPr lang="ru-RU" sz="4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в</a:t>
            </a:r>
            <a:r>
              <a:rPr lang="ru-RU" sz="4400" b="1" dirty="0" smtClean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еществ – аминокислот.  </a:t>
            </a:r>
            <a:endParaRPr lang="ru-RU" sz="44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5130" y="4446463"/>
            <a:ext cx="3527070" cy="2403541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62493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3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600" decel="100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600" decel="100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05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55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18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4050"/>
                            </p:stCondLst>
                            <p:childTnLst>
                              <p:par>
                                <p:cTn id="42" presetID="15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626851"/>
            <a:ext cx="36263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ln w="3810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rgbClr val="FF0000"/>
                </a:solidFill>
                <a:latin typeface="Arial Black" pitchFamily="34" charset="0"/>
              </a:rPr>
              <a:t>ЖИРЫ</a:t>
            </a:r>
            <a:endParaRPr lang="ru-RU" sz="5400" dirty="0">
              <a:ln w="3810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rgbClr val="FF0000"/>
              </a:solidFill>
              <a:latin typeface="Arial Black" pitchFamily="34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flipH="1">
            <a:off x="2771800" y="1544018"/>
            <a:ext cx="1080120" cy="66084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Прямая со стрелкой 5"/>
          <p:cNvCxnSpPr/>
          <p:nvPr/>
        </p:nvCxnSpPr>
        <p:spPr>
          <a:xfrm>
            <a:off x="5580112" y="1550181"/>
            <a:ext cx="936104" cy="654683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109" y="2348880"/>
            <a:ext cx="3093811" cy="19603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002060"/>
            </a:solidFill>
            <a:miter lim="800000"/>
          </a:ln>
          <a:effectLst>
            <a:glow rad="139700">
              <a:schemeClr val="accent6">
                <a:satMod val="175000"/>
                <a:alpha val="40000"/>
              </a:schemeClr>
            </a:glow>
            <a:innerShdw blurRad="63500" dist="50800" dir="10800000">
              <a:prstClr val="black">
                <a:alpha val="50000"/>
              </a:prstClr>
            </a:innerShd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348880"/>
            <a:ext cx="3024336" cy="206443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92D050"/>
            </a:solidFill>
            <a:miter lim="800000"/>
          </a:ln>
          <a:effectLst>
            <a:glow rad="228600">
              <a:schemeClr val="accent6">
                <a:satMod val="175000"/>
                <a:alpha val="40000"/>
              </a:schemeClr>
            </a:glow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4090998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ll/>
      </p:transition>
    </mc:Choice>
    <mc:Fallback xmlns="">
      <p:transition spd="slow">
        <p:pull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500"/>
                            </p:stCondLst>
                            <p:childTnLst>
                              <p:par>
                                <p:cTn id="21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75976" y="548680"/>
            <a:ext cx="9558876" cy="224676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isometricOffAxis1Right"/>
              <a:lightRig rig="threePt" dir="t"/>
            </a:scene3d>
          </a:bodyPr>
          <a:lstStyle/>
          <a:p>
            <a:r>
              <a:rPr lang="ru-RU" sz="28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rial Black" pitchFamily="34" charset="0"/>
              </a:rPr>
              <a:t>Помимо энергетической, жиры выполняют  также важную пластическую функцию,</a:t>
            </a:r>
          </a:p>
          <a:p>
            <a:r>
              <a:rPr lang="ru-RU" sz="28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rial Black" pitchFamily="34" charset="0"/>
              </a:rPr>
              <a:t>входя в структуры мембраны. К тому же жиры служат источником </a:t>
            </a:r>
          </a:p>
          <a:p>
            <a:r>
              <a:rPr lang="ru-RU" sz="2800" b="1" dirty="0" smtClean="0">
                <a:ln>
                  <a:solidFill>
                    <a:schemeClr val="accent4">
                      <a:lumMod val="75000"/>
                    </a:schemeClr>
                  </a:solidFill>
                </a:ln>
                <a:solidFill>
                  <a:sysClr val="windowText" lastClr="000000"/>
                </a:solidFill>
                <a:latin typeface="Arial Black" pitchFamily="34" charset="0"/>
              </a:rPr>
              <a:t>витаминов А и Д.</a:t>
            </a:r>
            <a:endParaRPr lang="ru-RU" sz="2800" b="1" dirty="0">
              <a:ln>
                <a:solidFill>
                  <a:schemeClr val="accent4">
                    <a:lumMod val="75000"/>
                  </a:schemeClr>
                </a:solidFill>
              </a:ln>
              <a:solidFill>
                <a:sysClr val="windowText" lastClr="000000"/>
              </a:solidFill>
              <a:latin typeface="Arial Black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429000"/>
            <a:ext cx="2683415" cy="3234948"/>
          </a:xfrm>
          <a:prstGeom prst="rect">
            <a:avLst/>
          </a:prstGeom>
          <a:effectLst>
            <a:glow rad="635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429000"/>
            <a:ext cx="2487333" cy="3168352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2801850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18" presetClass="entr" presetSubtype="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750"/>
                            </p:stCondLst>
                            <p:childTnLst>
                              <p:par>
                                <p:cTn id="22" presetID="18" presetClass="entr" presetSubtype="6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TC102455610[[fn=Осень]]</Template>
  <TotalTime>324</TotalTime>
  <Words>352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34</cp:revision>
  <dcterms:created xsi:type="dcterms:W3CDTF">2013-09-25T02:08:47Z</dcterms:created>
  <dcterms:modified xsi:type="dcterms:W3CDTF">2013-09-27T06:57:18Z</dcterms:modified>
</cp:coreProperties>
</file>