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0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2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90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54BD7C1-E3CA-4355-9B33-AFA5619F0FEC}" type="datetimeFigureOut">
              <a:rPr lang="ru-RU" smtClean="0"/>
              <a:t>09.12.2021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4D1E518-9D02-4EB4-B664-99A0AA68AFF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54BD7C1-E3CA-4355-9B33-AFA5619F0FEC}" type="datetimeFigureOut">
              <a:rPr lang="ru-RU" smtClean="0"/>
              <a:t>09.12.2021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4D1E518-9D02-4EB4-B664-99A0AA68AFF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54BD7C1-E3CA-4355-9B33-AFA5619F0FEC}" type="datetimeFigureOut">
              <a:rPr lang="ru-RU" smtClean="0"/>
              <a:t>09.12.2021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4D1E518-9D02-4EB4-B664-99A0AA68AFF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54BD7C1-E3CA-4355-9B33-AFA5619F0FEC}" type="datetimeFigureOut">
              <a:rPr lang="ru-RU" smtClean="0"/>
              <a:t>09.12.2021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4D1E518-9D02-4EB4-B664-99A0AA68AFF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54BD7C1-E3CA-4355-9B33-AFA5619F0FEC}" type="datetimeFigureOut">
              <a:rPr lang="ru-RU" smtClean="0"/>
              <a:t>09.12.2021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4D1E518-9D02-4EB4-B664-99A0AA68AFF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54BD7C1-E3CA-4355-9B33-AFA5619F0FEC}" type="datetimeFigureOut">
              <a:rPr lang="ru-RU" smtClean="0"/>
              <a:t>09.12.2021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4D1E518-9D02-4EB4-B664-99A0AA68AFF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54BD7C1-E3CA-4355-9B33-AFA5619F0FEC}" type="datetimeFigureOut">
              <a:rPr lang="ru-RU" smtClean="0"/>
              <a:t>09.12.2021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4D1E518-9D02-4EB4-B664-99A0AA68AFF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54BD7C1-E3CA-4355-9B33-AFA5619F0FEC}" type="datetimeFigureOut">
              <a:rPr lang="ru-RU" smtClean="0"/>
              <a:t>09.12.2021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4D1E518-9D02-4EB4-B664-99A0AA68AFF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54BD7C1-E3CA-4355-9B33-AFA5619F0FEC}" type="datetimeFigureOut">
              <a:rPr lang="ru-RU" smtClean="0"/>
              <a:t>09.12.2021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4D1E518-9D02-4EB4-B664-99A0AA68AFF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54BD7C1-E3CA-4355-9B33-AFA5619F0FEC}" type="datetimeFigureOut">
              <a:rPr lang="ru-RU" smtClean="0"/>
              <a:t>09.12.2021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4D1E518-9D02-4EB4-B664-99A0AA68AFF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54BD7C1-E3CA-4355-9B33-AFA5619F0FEC}" type="datetimeFigureOut">
              <a:rPr lang="ru-RU" smtClean="0"/>
              <a:t>09.12.2021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4D1E518-9D02-4EB4-B664-99A0AA68AFF2}" type="slidenum">
              <a:rPr lang="ru-RU" smtClean="0"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654BD7C1-E3CA-4355-9B33-AFA5619F0FEC}" type="datetimeFigureOut">
              <a:rPr lang="ru-RU" smtClean="0"/>
              <a:t>09.12.2021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54D1E518-9D02-4EB4-B664-99A0AA68AFF2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09" r:id="rId1"/>
    <p:sldLayoutId id="2147484010" r:id="rId2"/>
    <p:sldLayoutId id="2147484011" r:id="rId3"/>
    <p:sldLayoutId id="2147484012" r:id="rId4"/>
    <p:sldLayoutId id="2147484013" r:id="rId5"/>
    <p:sldLayoutId id="2147484014" r:id="rId6"/>
    <p:sldLayoutId id="2147484015" r:id="rId7"/>
    <p:sldLayoutId id="2147484016" r:id="rId8"/>
    <p:sldLayoutId id="2147484017" r:id="rId9"/>
    <p:sldLayoutId id="2147484018" r:id="rId10"/>
    <p:sldLayoutId id="2147484019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" Target="slide5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" Target="slide1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2130425"/>
            <a:ext cx="8280920" cy="1470025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/>
              <a:t>Нахождение </a:t>
            </a:r>
            <a:r>
              <a:rPr lang="ru-RU" b="1" dirty="0"/>
              <a:t>числа 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по </a:t>
            </a:r>
            <a:r>
              <a:rPr lang="ru-RU" b="1" dirty="0"/>
              <a:t>его дроби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23928" y="3886200"/>
            <a:ext cx="4680520" cy="1991072"/>
          </a:xfrm>
        </p:spPr>
        <p:txBody>
          <a:bodyPr>
            <a:normAutofit/>
          </a:bodyPr>
          <a:lstStyle/>
          <a:p>
            <a:pPr algn="l"/>
            <a:r>
              <a:rPr lang="ru-RU" dirty="0" smtClean="0"/>
              <a:t>МОУ «</a:t>
            </a:r>
            <a:r>
              <a:rPr lang="ru-RU" dirty="0" err="1" smtClean="0"/>
              <a:t>Вепревская</a:t>
            </a:r>
            <a:r>
              <a:rPr lang="ru-RU" dirty="0" smtClean="0"/>
              <a:t> ООШ </a:t>
            </a:r>
            <a:r>
              <a:rPr lang="ru-RU" dirty="0" err="1" smtClean="0"/>
              <a:t>им.Ф.В.Морина</a:t>
            </a:r>
            <a:r>
              <a:rPr lang="ru-RU" dirty="0" smtClean="0"/>
              <a:t> </a:t>
            </a:r>
            <a:r>
              <a:rPr lang="ru-RU" dirty="0" err="1" smtClean="0"/>
              <a:t>Сонковского</a:t>
            </a:r>
            <a:r>
              <a:rPr lang="ru-RU" dirty="0" smtClean="0"/>
              <a:t> района Тверской области» </a:t>
            </a:r>
          </a:p>
          <a:p>
            <a:pPr algn="l"/>
            <a:r>
              <a:rPr lang="ru-RU" dirty="0" smtClean="0"/>
              <a:t>6 класс</a:t>
            </a:r>
          </a:p>
          <a:p>
            <a:pPr algn="l"/>
            <a:r>
              <a:rPr lang="ru-RU" dirty="0" smtClean="0"/>
              <a:t>Подготовила  </a:t>
            </a:r>
            <a:r>
              <a:rPr lang="ru-RU" dirty="0" err="1" smtClean="0"/>
              <a:t>Сидоровская</a:t>
            </a:r>
            <a:r>
              <a:rPr lang="ru-RU" dirty="0" smtClean="0"/>
              <a:t> </a:t>
            </a:r>
            <a:r>
              <a:rPr lang="ru-RU" dirty="0"/>
              <a:t>Е.С.</a:t>
            </a:r>
          </a:p>
          <a:p>
            <a:pPr algn="l"/>
            <a:r>
              <a:rPr lang="ru-RU" dirty="0" smtClean="0"/>
              <a:t>Д</a:t>
            </a:r>
            <a:r>
              <a:rPr lang="ru-RU" dirty="0"/>
              <a:t>. Вепрь, 2021</a:t>
            </a:r>
          </a:p>
          <a:p>
            <a:endParaRPr lang="ru-RU" dirty="0"/>
          </a:p>
        </p:txBody>
      </p:sp>
      <p:sp>
        <p:nvSpPr>
          <p:cNvPr id="4" name="5-конечная звезда 3">
            <a:hlinkClick r:id="rId2" action="ppaction://hlinksldjump"/>
          </p:cNvPr>
          <p:cNvSpPr/>
          <p:nvPr/>
        </p:nvSpPr>
        <p:spPr>
          <a:xfrm>
            <a:off x="8028384" y="5805264"/>
            <a:ext cx="504056" cy="432048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9062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484784"/>
            <a:ext cx="8229600" cy="2664296"/>
          </a:xfrm>
        </p:spPr>
        <p:txBody>
          <a:bodyPr>
            <a:noAutofit/>
          </a:bodyPr>
          <a:lstStyle/>
          <a:p>
            <a:pPr algn="ctr"/>
            <a:r>
              <a:rPr lang="ru-RU" sz="5400" dirty="0" smtClean="0"/>
              <a:t>Спасибо за </a:t>
            </a:r>
            <a:r>
              <a:rPr lang="ru-RU" sz="5400" dirty="0" smtClean="0"/>
              <a:t>работу!</a:t>
            </a:r>
            <a:r>
              <a:rPr lang="ru-RU" sz="5400" dirty="0" smtClean="0"/>
              <a:t/>
            </a:r>
            <a:br>
              <a:rPr lang="ru-RU" sz="5400" dirty="0" smtClean="0"/>
            </a:br>
            <a:r>
              <a:rPr lang="ru-RU" sz="5400" dirty="0" smtClean="0"/>
              <a:t>До новой встречи!</a:t>
            </a:r>
            <a:endParaRPr lang="ru-RU" sz="5400" dirty="0"/>
          </a:p>
        </p:txBody>
      </p:sp>
    </p:spTree>
    <p:extLst>
      <p:ext uri="{BB962C8B-B14F-4D97-AF65-F5344CB8AC3E}">
        <p14:creationId xmlns:p14="http://schemas.microsoft.com/office/powerpoint/2010/main" val="110538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/>
          <a:p>
            <a:r>
              <a:rPr lang="ru-RU" dirty="0"/>
              <a:t>Актуализация знаний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268760"/>
            <a:ext cx="8640960" cy="5400600"/>
          </a:xfrm>
        </p:spPr>
        <p:txBody>
          <a:bodyPr>
            <a:normAutofit fontScale="92500" lnSpcReduction="10000"/>
          </a:bodyPr>
          <a:lstStyle/>
          <a:p>
            <a:pPr marL="514350" lvl="0" indent="-514350">
              <a:buFont typeface="+mj-lt"/>
              <a:buAutoNum type="arabicPeriod"/>
            </a:pPr>
            <a:r>
              <a:rPr lang="ru-RU" dirty="0" smtClean="0"/>
              <a:t>Найдите </a:t>
            </a:r>
            <a:r>
              <a:rPr lang="ru-RU" dirty="0"/>
              <a:t>число, 5/6 которого равно 15 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dirty="0"/>
              <a:t>Найдите 2/3 от 9 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dirty="0"/>
              <a:t>Чему равно 20% от </a:t>
            </a:r>
            <a:r>
              <a:rPr lang="ru-RU" dirty="0" smtClean="0"/>
              <a:t>48? </a:t>
            </a:r>
            <a:endParaRPr lang="ru-RU" dirty="0"/>
          </a:p>
          <a:p>
            <a:pPr marL="514350" lvl="0" indent="-514350">
              <a:buFont typeface="+mj-lt"/>
              <a:buAutoNum type="arabicPeriod"/>
            </a:pPr>
            <a:r>
              <a:rPr lang="ru-RU" dirty="0"/>
              <a:t>Найди число, обратное числу 0,8 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dirty="0"/>
              <a:t>Половина блокнота составляет 24 листа. Сколько листов в блокноте?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dirty="0"/>
              <a:t>Для новогодних подарков купили шоколадки «Аленка», «Мишка на севере», «Россия». 9 шоколадок «Аленка» составили треть всей покупки. Сколько всего шоколадок купили?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dirty="0"/>
              <a:t>В магазин поступили искусственные елки. В ноябре продали 1/5 всех елок – 20 штук. Сколько елочек поступило в магазин</a:t>
            </a:r>
            <a:r>
              <a:rPr lang="ru-RU" dirty="0" smtClean="0"/>
              <a:t>?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69297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340768"/>
            <a:ext cx="8229600" cy="3240360"/>
          </a:xfrm>
        </p:spPr>
        <p:txBody>
          <a:bodyPr>
            <a:normAutofit/>
          </a:bodyPr>
          <a:lstStyle/>
          <a:p>
            <a:pPr lvl="0"/>
            <a:r>
              <a:rPr lang="ru-RU" dirty="0" smtClean="0"/>
              <a:t>Как найти число по данному значению его дроби?  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5-конечная звезда 2">
            <a:hlinkClick r:id="rId2" action="ppaction://hlinksldjump"/>
          </p:cNvPr>
          <p:cNvSpPr/>
          <p:nvPr/>
        </p:nvSpPr>
        <p:spPr>
          <a:xfrm>
            <a:off x="8244408" y="5661248"/>
            <a:ext cx="360040" cy="432048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8855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04664"/>
            <a:ext cx="8183880" cy="805840"/>
          </a:xfrm>
        </p:spPr>
        <p:txBody>
          <a:bodyPr/>
          <a:lstStyle/>
          <a:p>
            <a:pPr algn="ctr"/>
            <a:r>
              <a:rPr lang="ru-RU" dirty="0" smtClean="0"/>
              <a:t>Снежки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5112568"/>
          </a:xfrm>
        </p:spPr>
        <p:txBody>
          <a:bodyPr>
            <a:normAutofit fontScale="92500" lnSpcReduction="10000"/>
          </a:bodyPr>
          <a:lstStyle/>
          <a:p>
            <a:pPr marL="514350" lvl="0" indent="-514350">
              <a:buFont typeface="+mj-lt"/>
              <a:buAutoNum type="arabicPeriod"/>
            </a:pPr>
            <a:r>
              <a:rPr lang="ru-RU" dirty="0"/>
              <a:t>Как найти дробь от числа?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dirty="0"/>
              <a:t>Как найти число по заданному значению дроби?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dirty="0"/>
              <a:t>Какие числа называют взаимно-обратными?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dirty="0"/>
              <a:t>Сформулируйте правило деления дробей.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dirty="0"/>
              <a:t>Приведите примеры взаимно-обратных чисел.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dirty="0"/>
              <a:t>Сформулируйте правило умножения дробей.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/>
              <a:t>Сформулируйте правило умножения смешанных чисел.</a:t>
            </a:r>
          </a:p>
        </p:txBody>
      </p:sp>
    </p:spTree>
    <p:extLst>
      <p:ext uri="{BB962C8B-B14F-4D97-AF65-F5344CB8AC3E}">
        <p14:creationId xmlns:p14="http://schemas.microsoft.com/office/powerpoint/2010/main" val="12329549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183880" cy="1051560"/>
          </a:xfrm>
        </p:spPr>
        <p:txBody>
          <a:bodyPr/>
          <a:lstStyle/>
          <a:p>
            <a:pPr algn="ctr"/>
            <a:r>
              <a:rPr lang="ru-RU" dirty="0" smtClean="0"/>
              <a:t>Цели </a:t>
            </a:r>
            <a:r>
              <a:rPr lang="ru-RU" dirty="0"/>
              <a:t>и задачи </a:t>
            </a:r>
            <a:r>
              <a:rPr lang="ru-RU" dirty="0" smtClean="0"/>
              <a:t>урока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492896"/>
            <a:ext cx="8507288" cy="3633267"/>
          </a:xfrm>
        </p:spPr>
        <p:txBody>
          <a:bodyPr/>
          <a:lstStyle/>
          <a:p>
            <a:pPr algn="ctr"/>
            <a:r>
              <a:rPr lang="ru-RU" sz="4400" dirty="0"/>
              <a:t>Повторить действия с дробями, нахождение числа по его дроби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473231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548680"/>
            <a:ext cx="8183880" cy="105156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Проверка</a:t>
            </a:r>
            <a:br>
              <a:rPr lang="ru-RU" dirty="0" smtClean="0"/>
            </a:br>
            <a:r>
              <a:rPr lang="ru-RU" dirty="0" smtClean="0"/>
              <a:t>самостоятельной работы</a:t>
            </a:r>
            <a:endParaRPr lang="ru-RU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99585236"/>
              </p:ext>
            </p:extLst>
          </p:nvPr>
        </p:nvGraphicFramePr>
        <p:xfrm>
          <a:off x="467544" y="1844824"/>
          <a:ext cx="8183564" cy="44971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45891"/>
                <a:gridCol w="2045891"/>
                <a:gridCol w="2045891"/>
                <a:gridCol w="2045891"/>
              </a:tblGrid>
              <a:tr h="480348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Arial Black" pitchFamily="34" charset="0"/>
                        </a:rPr>
                        <a:t>№ задания</a:t>
                      </a:r>
                      <a:endParaRPr lang="ru-RU" dirty="0">
                        <a:latin typeface="Arial Black" pitchFamily="34" charset="0"/>
                      </a:endParaRPr>
                    </a:p>
                  </a:txBody>
                  <a:tcPr marL="90930" marR="9093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Arial Black" pitchFamily="34" charset="0"/>
                        </a:rPr>
                        <a:t>1 вариант</a:t>
                      </a:r>
                      <a:endParaRPr lang="ru-RU" dirty="0">
                        <a:latin typeface="Arial Black" pitchFamily="34" charset="0"/>
                      </a:endParaRPr>
                    </a:p>
                  </a:txBody>
                  <a:tcPr marL="90930" marR="9093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Arial Black" pitchFamily="34" charset="0"/>
                        </a:rPr>
                        <a:t>2 вариант</a:t>
                      </a:r>
                      <a:endParaRPr lang="ru-RU" dirty="0">
                        <a:latin typeface="Arial Black" pitchFamily="34" charset="0"/>
                      </a:endParaRPr>
                    </a:p>
                  </a:txBody>
                  <a:tcPr marL="90930" marR="9093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Arial Black" pitchFamily="34" charset="0"/>
                        </a:rPr>
                        <a:t>3 вариант</a:t>
                      </a:r>
                      <a:endParaRPr lang="ru-RU" dirty="0">
                        <a:latin typeface="Arial Black" pitchFamily="34" charset="0"/>
                      </a:endParaRPr>
                    </a:p>
                  </a:txBody>
                  <a:tcPr marL="90930" marR="90930" anchor="ctr"/>
                </a:tc>
              </a:tr>
              <a:tr h="70038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ru-RU" sz="1800" dirty="0" smtClean="0">
                          <a:latin typeface="Arial Black" pitchFamily="34" charset="0"/>
                        </a:rPr>
                        <a:t>1</a:t>
                      </a:r>
                    </a:p>
                  </a:txBody>
                  <a:tcPr marL="90930" marR="90930" anchor="ctr"/>
                </a:tc>
                <a:tc>
                  <a:txBody>
                    <a:bodyPr/>
                    <a:lstStyle/>
                    <a:p>
                      <a:pPr marL="0" lvl="0" indent="0" algn="ctr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800" kern="50" dirty="0" smtClean="0">
                          <a:effectLst/>
                          <a:latin typeface="Arial Black" pitchFamily="34" charset="0"/>
                          <a:ea typeface="Arial Unicode MS"/>
                        </a:rPr>
                        <a:t>216</a:t>
                      </a:r>
                      <a:endParaRPr lang="ru-RU" sz="1800" dirty="0" smtClean="0">
                        <a:effectLst/>
                        <a:latin typeface="Arial Black" pitchFamily="34" charset="0"/>
                        <a:ea typeface="Times New Roman"/>
                      </a:endParaRPr>
                    </a:p>
                  </a:txBody>
                  <a:tcPr marL="90930" marR="90930" anchor="ctr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Arial Black" pitchFamily="34" charset="0"/>
                          <a:ea typeface="+mn-ea"/>
                          <a:cs typeface="+mn-cs"/>
                        </a:rPr>
                        <a:t>115</a:t>
                      </a:r>
                    </a:p>
                  </a:txBody>
                  <a:tcPr marL="90930" marR="90930" anchor="ctr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Arial Black" pitchFamily="34" charset="0"/>
                          <a:ea typeface="+mn-ea"/>
                          <a:cs typeface="+mn-cs"/>
                        </a:rPr>
                        <a:t>154</a:t>
                      </a:r>
                    </a:p>
                  </a:txBody>
                  <a:tcPr marL="90930" marR="90930" anchor="ctr"/>
                </a:tc>
              </a:tr>
              <a:tr h="829094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ru-RU" sz="1800" dirty="0" smtClean="0">
                          <a:latin typeface="Arial Black" pitchFamily="34" charset="0"/>
                        </a:rPr>
                        <a:t>2</a:t>
                      </a:r>
                      <a:endParaRPr lang="ru-RU" sz="1800" dirty="0">
                        <a:latin typeface="Arial Black" pitchFamily="34" charset="0"/>
                      </a:endParaRPr>
                    </a:p>
                  </a:txBody>
                  <a:tcPr marL="90930" marR="90930" anchor="ctr"/>
                </a:tc>
                <a:tc>
                  <a:txBody>
                    <a:bodyPr/>
                    <a:lstStyle/>
                    <a:p>
                      <a:pPr marL="0" lvl="0" indent="0" algn="ctr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800" kern="50" dirty="0" smtClean="0">
                          <a:effectLst/>
                          <a:latin typeface="Arial Black" pitchFamily="34" charset="0"/>
                          <a:ea typeface="Arial Unicode MS"/>
                        </a:rPr>
                        <a:t>270</a:t>
                      </a:r>
                      <a:endParaRPr lang="ru-RU" sz="1800" dirty="0" smtClean="0">
                        <a:effectLst/>
                        <a:latin typeface="Arial Black" pitchFamily="34" charset="0"/>
                        <a:ea typeface="Times New Roman"/>
                      </a:endParaRPr>
                    </a:p>
                  </a:txBody>
                  <a:tcPr marL="90930" marR="9093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Arial Black" pitchFamily="34" charset="0"/>
                          <a:ea typeface="+mn-ea"/>
                          <a:cs typeface="+mn-cs"/>
                        </a:rPr>
                        <a:t>243</a:t>
                      </a:r>
                    </a:p>
                  </a:txBody>
                  <a:tcPr marL="90930" marR="9093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Arial Black" pitchFamily="34" charset="0"/>
                          <a:ea typeface="+mn-ea"/>
                          <a:cs typeface="+mn-cs"/>
                        </a:rPr>
                        <a:t>132</a:t>
                      </a:r>
                    </a:p>
                  </a:txBody>
                  <a:tcPr marL="90930" marR="90930" anchor="ctr"/>
                </a:tc>
              </a:tr>
              <a:tr h="829094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ru-RU" sz="1800" dirty="0" smtClean="0">
                          <a:latin typeface="Arial Black" pitchFamily="34" charset="0"/>
                        </a:rPr>
                        <a:t>3</a:t>
                      </a:r>
                      <a:endParaRPr lang="ru-RU" sz="1800" dirty="0">
                        <a:latin typeface="Arial Black" pitchFamily="34" charset="0"/>
                      </a:endParaRPr>
                    </a:p>
                  </a:txBody>
                  <a:tcPr marL="90930" marR="90930" anchor="ctr"/>
                </a:tc>
                <a:tc>
                  <a:txBody>
                    <a:bodyPr/>
                    <a:lstStyle/>
                    <a:p>
                      <a:pPr marL="0" lvl="0" indent="0" algn="ctr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800" kern="50" dirty="0" smtClean="0">
                          <a:effectLst/>
                          <a:latin typeface="Arial Black" pitchFamily="34" charset="0"/>
                          <a:ea typeface="Arial Unicode MS"/>
                        </a:rPr>
                        <a:t>108</a:t>
                      </a:r>
                      <a:endParaRPr lang="ru-RU" sz="1800" dirty="0" smtClean="0">
                        <a:effectLst/>
                        <a:latin typeface="Arial Black" pitchFamily="34" charset="0"/>
                        <a:ea typeface="Times New Roman"/>
                      </a:endParaRPr>
                    </a:p>
                  </a:txBody>
                  <a:tcPr marL="90930" marR="9093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Arial Black" pitchFamily="34" charset="0"/>
                          <a:ea typeface="+mn-ea"/>
                          <a:cs typeface="+mn-cs"/>
                        </a:rPr>
                        <a:t>33</a:t>
                      </a:r>
                    </a:p>
                  </a:txBody>
                  <a:tcPr marL="90930" marR="9093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Arial Black" pitchFamily="34" charset="0"/>
                          <a:ea typeface="+mn-ea"/>
                          <a:cs typeface="+mn-cs"/>
                        </a:rPr>
                        <a:t>120</a:t>
                      </a:r>
                    </a:p>
                  </a:txBody>
                  <a:tcPr marL="90930" marR="90930" anchor="ctr"/>
                </a:tc>
              </a:tr>
              <a:tr h="829094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ru-RU" sz="1800" dirty="0" smtClean="0">
                          <a:latin typeface="Arial Black" pitchFamily="34" charset="0"/>
                        </a:rPr>
                        <a:t>4</a:t>
                      </a:r>
                      <a:endParaRPr lang="ru-RU" sz="1800" dirty="0">
                        <a:latin typeface="Arial Black" pitchFamily="34" charset="0"/>
                      </a:endParaRPr>
                    </a:p>
                  </a:txBody>
                  <a:tcPr marL="90930" marR="90930" anchor="ctr"/>
                </a:tc>
                <a:tc>
                  <a:txBody>
                    <a:bodyPr/>
                    <a:lstStyle/>
                    <a:p>
                      <a:pPr marL="0" lvl="0" indent="0" algn="ctr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800" kern="50" dirty="0" smtClean="0">
                          <a:effectLst/>
                          <a:latin typeface="Arial Black" pitchFamily="34" charset="0"/>
                          <a:ea typeface="Arial Unicode MS"/>
                        </a:rPr>
                        <a:t>100</a:t>
                      </a:r>
                      <a:endParaRPr lang="ru-RU" sz="1800" dirty="0" smtClean="0">
                        <a:effectLst/>
                        <a:latin typeface="Arial Black" pitchFamily="34" charset="0"/>
                        <a:ea typeface="Times New Roman"/>
                      </a:endParaRPr>
                    </a:p>
                  </a:txBody>
                  <a:tcPr marL="90930" marR="9093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Arial Black" pitchFamily="34" charset="0"/>
                          <a:ea typeface="+mn-ea"/>
                          <a:cs typeface="+mn-cs"/>
                        </a:rPr>
                        <a:t>8</a:t>
                      </a:r>
                    </a:p>
                  </a:txBody>
                  <a:tcPr marL="90930" marR="9093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Arial Black" pitchFamily="34" charset="0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L="90930" marR="90930" anchor="ctr"/>
                </a:tc>
              </a:tr>
              <a:tr h="829094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ru-RU" sz="1800" dirty="0" smtClean="0">
                          <a:latin typeface="Arial Black" pitchFamily="34" charset="0"/>
                        </a:rPr>
                        <a:t>5</a:t>
                      </a:r>
                      <a:endParaRPr lang="ru-RU" sz="1800" dirty="0">
                        <a:latin typeface="Arial Black" pitchFamily="34" charset="0"/>
                      </a:endParaRPr>
                    </a:p>
                  </a:txBody>
                  <a:tcPr marL="90930" marR="90930" anchor="ctr"/>
                </a:tc>
                <a:tc>
                  <a:txBody>
                    <a:bodyPr/>
                    <a:lstStyle/>
                    <a:p>
                      <a:pPr marL="0" lvl="0" indent="0" algn="ctr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800" kern="50" dirty="0" smtClean="0">
                          <a:effectLst/>
                          <a:latin typeface="Arial Black" pitchFamily="34" charset="0"/>
                          <a:ea typeface="Arial Unicode MS"/>
                        </a:rPr>
                        <a:t>18</a:t>
                      </a:r>
                      <a:endParaRPr lang="ru-RU" sz="1800" dirty="0">
                        <a:effectLst/>
                        <a:latin typeface="Arial Black" pitchFamily="34" charset="0"/>
                        <a:ea typeface="Times New Roman"/>
                      </a:endParaRPr>
                    </a:p>
                  </a:txBody>
                  <a:tcPr marL="90930" marR="9093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Arial Black" pitchFamily="34" charset="0"/>
                          <a:ea typeface="+mn-ea"/>
                          <a:cs typeface="+mn-cs"/>
                        </a:rPr>
                        <a:t>8</a:t>
                      </a:r>
                    </a:p>
                  </a:txBody>
                  <a:tcPr marL="90930" marR="9093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Arial Black" pitchFamily="34" charset="0"/>
                          <a:ea typeface="+mn-ea"/>
                          <a:cs typeface="+mn-cs"/>
                        </a:rPr>
                        <a:t>30</a:t>
                      </a:r>
                    </a:p>
                  </a:txBody>
                  <a:tcPr marL="90930" marR="9093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9957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ый треугольник 13"/>
          <p:cNvSpPr/>
          <p:nvPr/>
        </p:nvSpPr>
        <p:spPr>
          <a:xfrm>
            <a:off x="107504" y="116632"/>
            <a:ext cx="9036496" cy="6552728"/>
          </a:xfrm>
          <a:prstGeom prst="rtTriangl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17676" y="116632"/>
            <a:ext cx="2481706" cy="36933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7030A0"/>
            </a:solidFill>
          </a:ln>
        </p:spPr>
        <p:txBody>
          <a:bodyPr wrap="square">
            <a:spAutoFit/>
          </a:bodyPr>
          <a:lstStyle/>
          <a:p>
            <a:pPr lvl="0"/>
            <a:r>
              <a:rPr lang="ru-RU" dirty="0">
                <a:solidFill>
                  <a:prstClr val="black"/>
                </a:solidFill>
              </a:rPr>
              <a:t>Найти 30% от 600.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323528" y="681480"/>
            <a:ext cx="5082048" cy="36933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7030A0"/>
            </a:solidFill>
          </a:ln>
        </p:spPr>
        <p:txBody>
          <a:bodyPr wrap="square">
            <a:spAutoFit/>
          </a:bodyPr>
          <a:lstStyle/>
          <a:p>
            <a:r>
              <a:rPr lang="ru-RU" dirty="0">
                <a:solidFill>
                  <a:prstClr val="black"/>
                </a:solidFill>
              </a:rPr>
              <a:t> Найти число, если 0,2 его равны 50.</a:t>
            </a:r>
            <a:endParaRPr lang="ru-RU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323528" y="1266820"/>
            <a:ext cx="2475854" cy="36933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7030A0"/>
            </a:solidFill>
          </a:ln>
        </p:spPr>
        <p:txBody>
          <a:bodyPr wrap="square">
            <a:spAutoFit/>
          </a:bodyPr>
          <a:lstStyle/>
          <a:p>
            <a:pPr lvl="0"/>
            <a:r>
              <a:rPr lang="ru-RU" dirty="0">
                <a:solidFill>
                  <a:prstClr val="black"/>
                </a:solidFill>
              </a:rPr>
              <a:t>Найти 3/5  от 30.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304712" y="1799975"/>
            <a:ext cx="6287532" cy="36933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7030A0"/>
            </a:solidFill>
          </a:ln>
        </p:spPr>
        <p:txBody>
          <a:bodyPr wrap="square">
            <a:spAutoFit/>
          </a:bodyPr>
          <a:lstStyle/>
          <a:p>
            <a:pPr lvl="0"/>
            <a:r>
              <a:rPr lang="ru-RU" dirty="0">
                <a:solidFill>
                  <a:prstClr val="black"/>
                </a:solidFill>
              </a:rPr>
              <a:t>Найдите длину отрезка, если 2/3 его равны 12 м.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323528" y="2420888"/>
            <a:ext cx="6268716" cy="64633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7030A0"/>
            </a:solidFill>
          </a:ln>
        </p:spPr>
        <p:txBody>
          <a:bodyPr wrap="square">
            <a:spAutoFit/>
          </a:bodyPr>
          <a:lstStyle/>
          <a:p>
            <a:pPr lvl="0"/>
            <a:r>
              <a:rPr lang="ru-RU" dirty="0">
                <a:solidFill>
                  <a:prstClr val="black"/>
                </a:solidFill>
              </a:rPr>
              <a:t>В книге 150 страниц. Ученик прочитал 7/15 всей книги. Сколько страниц прочитал ученик?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287944" y="3208330"/>
            <a:ext cx="2511438" cy="36933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7030A0"/>
            </a:solidFill>
          </a:ln>
        </p:spPr>
        <p:txBody>
          <a:bodyPr wrap="square">
            <a:spAutoFit/>
          </a:bodyPr>
          <a:lstStyle/>
          <a:p>
            <a:pPr lvl="0"/>
            <a:r>
              <a:rPr lang="ru-RU" dirty="0">
                <a:solidFill>
                  <a:prstClr val="black"/>
                </a:solidFill>
              </a:rPr>
              <a:t>Найти 3/4 от 32.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323528" y="3789040"/>
            <a:ext cx="6984776" cy="64633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7030A0"/>
            </a:solidFill>
          </a:ln>
        </p:spPr>
        <p:txBody>
          <a:bodyPr wrap="square">
            <a:spAutoFit/>
          </a:bodyPr>
          <a:lstStyle/>
          <a:p>
            <a:pPr lvl="0"/>
            <a:r>
              <a:rPr lang="ru-RU" dirty="0">
                <a:solidFill>
                  <a:prstClr val="black"/>
                </a:solidFill>
              </a:rPr>
              <a:t>У Димы 120 марок на тему «Космос», что составляет 3/4 всей его коллекции. Сколько у Димы марок?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317676" y="4763808"/>
            <a:ext cx="6990628" cy="64633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7030A0"/>
            </a:solidFill>
          </a:ln>
        </p:spPr>
        <p:txBody>
          <a:bodyPr wrap="square">
            <a:spAutoFit/>
          </a:bodyPr>
          <a:lstStyle/>
          <a:p>
            <a:pPr lvl="0"/>
            <a:r>
              <a:rPr lang="ru-RU" dirty="0">
                <a:solidFill>
                  <a:prstClr val="black"/>
                </a:solidFill>
              </a:rPr>
              <a:t>Число 28 – 4/7 от задуманного числа. Какое число задумано?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332840" y="5457785"/>
            <a:ext cx="2799000" cy="36933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7030A0"/>
            </a:solidFill>
          </a:ln>
        </p:spPr>
        <p:txBody>
          <a:bodyPr wrap="square">
            <a:spAutoFit/>
          </a:bodyPr>
          <a:lstStyle/>
          <a:p>
            <a:pPr lvl="0"/>
            <a:r>
              <a:rPr lang="ru-RU" dirty="0">
                <a:solidFill>
                  <a:prstClr val="black"/>
                </a:solidFill>
              </a:rPr>
              <a:t>Найти  5/6 от 12%.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287944" y="5991622"/>
            <a:ext cx="6304300" cy="36933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7030A0"/>
            </a:solidFill>
          </a:ln>
        </p:spPr>
        <p:txBody>
          <a:bodyPr wrap="square">
            <a:spAutoFit/>
          </a:bodyPr>
          <a:lstStyle/>
          <a:p>
            <a:pPr lvl="0"/>
            <a:r>
              <a:rPr lang="ru-RU" dirty="0">
                <a:solidFill>
                  <a:prstClr val="black"/>
                </a:solidFill>
              </a:rPr>
              <a:t>Найдите длину отрезка, если 3/5 его равны 15 м.</a:t>
            </a: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7459100" y="116632"/>
            <a:ext cx="936104" cy="380182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20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7452320" y="670630"/>
            <a:ext cx="936104" cy="380182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250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7459100" y="1255970"/>
            <a:ext cx="936104" cy="380182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18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7485205" y="1794550"/>
            <a:ext cx="936104" cy="380182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18 м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7496984" y="2554815"/>
            <a:ext cx="936104" cy="380182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70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7551654" y="3209183"/>
            <a:ext cx="936104" cy="380182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24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7551654" y="3922114"/>
            <a:ext cx="936104" cy="380182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160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2" name="Скругленный прямоугольник 31"/>
          <p:cNvSpPr/>
          <p:nvPr/>
        </p:nvSpPr>
        <p:spPr>
          <a:xfrm>
            <a:off x="7566462" y="4752958"/>
            <a:ext cx="936104" cy="380182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49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3" name="Скругленный прямоугольник 32"/>
          <p:cNvSpPr/>
          <p:nvPr/>
        </p:nvSpPr>
        <p:spPr>
          <a:xfrm>
            <a:off x="7599909" y="5452360"/>
            <a:ext cx="936104" cy="380182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10%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4" name="Скругленный прямоугольник 33"/>
          <p:cNvSpPr/>
          <p:nvPr/>
        </p:nvSpPr>
        <p:spPr>
          <a:xfrm>
            <a:off x="7640626" y="5991622"/>
            <a:ext cx="936104" cy="380182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25 м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99209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183880" cy="1051560"/>
          </a:xfrm>
        </p:spPr>
        <p:txBody>
          <a:bodyPr/>
          <a:lstStyle/>
          <a:p>
            <a:pPr algn="ctr"/>
            <a:r>
              <a:rPr lang="ru-RU" dirty="0" smtClean="0"/>
              <a:t>Итоги урока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916832"/>
            <a:ext cx="8183880" cy="4187952"/>
          </a:xfrm>
        </p:spPr>
        <p:txBody>
          <a:bodyPr>
            <a:normAutofit lnSpcReduction="10000"/>
          </a:bodyPr>
          <a:lstStyle/>
          <a:p>
            <a:pPr algn="ctr"/>
            <a:r>
              <a:rPr lang="ru-RU" sz="3600" b="1" dirty="0" smtClean="0"/>
              <a:t>Цели и задачи урока</a:t>
            </a:r>
          </a:p>
          <a:p>
            <a:pPr algn="ctr"/>
            <a:r>
              <a:rPr lang="ru-RU" sz="3600" b="1" dirty="0" smtClean="0"/>
              <a:t>Повторить действия с дробями, нахождение числа по его дроби.</a:t>
            </a:r>
          </a:p>
          <a:p>
            <a:pPr algn="ctr"/>
            <a:endParaRPr lang="ru-RU" sz="3600" b="1" dirty="0"/>
          </a:p>
          <a:p>
            <a:r>
              <a:rPr lang="ru-RU" dirty="0" smtClean="0"/>
              <a:t>Достигнута ли цель урока? </a:t>
            </a:r>
          </a:p>
          <a:p>
            <a:r>
              <a:rPr lang="ru-RU" dirty="0" smtClean="0"/>
              <a:t>Все </a:t>
            </a:r>
            <a:r>
              <a:rPr lang="ru-RU" dirty="0"/>
              <a:t>ли задачи, поставленные в начале урока, выполнены?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71393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183880" cy="1051560"/>
          </a:xfrm>
        </p:spPr>
        <p:txBody>
          <a:bodyPr/>
          <a:lstStyle/>
          <a:p>
            <a:pPr algn="ctr"/>
            <a:r>
              <a:rPr lang="ru-RU" dirty="0" smtClean="0"/>
              <a:t>Домашнее задание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2920" y="2420888"/>
            <a:ext cx="8183880" cy="2297416"/>
          </a:xfrm>
        </p:spPr>
        <p:txBody>
          <a:bodyPr/>
          <a:lstStyle/>
          <a:p>
            <a:pPr algn="ctr"/>
            <a:r>
              <a:rPr lang="ru-RU" dirty="0"/>
              <a:t>Учебник </a:t>
            </a:r>
            <a:endParaRPr lang="ru-RU" dirty="0" smtClean="0"/>
          </a:p>
          <a:p>
            <a:pPr marL="0" indent="0" algn="ctr">
              <a:buNone/>
            </a:pPr>
            <a:r>
              <a:rPr lang="ru-RU" dirty="0" err="1" smtClean="0"/>
              <a:t>Виленкин</a:t>
            </a:r>
            <a:r>
              <a:rPr lang="ru-RU" dirty="0" smtClean="0"/>
              <a:t> </a:t>
            </a:r>
            <a:r>
              <a:rPr lang="ru-RU" dirty="0"/>
              <a:t>Н.Я</a:t>
            </a:r>
            <a:r>
              <a:rPr lang="ru-RU" dirty="0" smtClean="0"/>
              <a:t>., Математика. </a:t>
            </a:r>
            <a:r>
              <a:rPr lang="ru-RU" dirty="0"/>
              <a:t>6 класс, 1 часть, </a:t>
            </a:r>
          </a:p>
          <a:p>
            <a:pPr marL="0" indent="0" algn="ctr">
              <a:buNone/>
            </a:pPr>
            <a:r>
              <a:rPr lang="ru-RU" dirty="0"/>
              <a:t>С. 121, № 692, 694</a:t>
            </a:r>
          </a:p>
        </p:txBody>
      </p:sp>
    </p:spTree>
    <p:extLst>
      <p:ext uri="{BB962C8B-B14F-4D97-AF65-F5344CB8AC3E}">
        <p14:creationId xmlns:p14="http://schemas.microsoft.com/office/powerpoint/2010/main" val="632997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229</TotalTime>
  <Words>381</Words>
  <Application>Microsoft Office PowerPoint</Application>
  <PresentationFormat>Экран (4:3)</PresentationFormat>
  <Paragraphs>80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Аспект</vt:lpstr>
      <vt:lpstr>Нахождение числа  по его дроби</vt:lpstr>
      <vt:lpstr>Актуализация знаний </vt:lpstr>
      <vt:lpstr>Как найти число по данному значению его дроби?   </vt:lpstr>
      <vt:lpstr>Снежки</vt:lpstr>
      <vt:lpstr>Цели и задачи урока</vt:lpstr>
      <vt:lpstr>Проверка самостоятельной работы</vt:lpstr>
      <vt:lpstr>Презентация PowerPoint</vt:lpstr>
      <vt:lpstr>Итоги урока</vt:lpstr>
      <vt:lpstr>Домашнее задание</vt:lpstr>
      <vt:lpstr>Спасибо за работу! До новой встречи!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Нахождение числа по его дроби</dc:title>
  <dc:creator>Computer</dc:creator>
  <cp:lastModifiedBy>Computer</cp:lastModifiedBy>
  <cp:revision>16</cp:revision>
  <dcterms:created xsi:type="dcterms:W3CDTF">2021-12-08T16:57:57Z</dcterms:created>
  <dcterms:modified xsi:type="dcterms:W3CDTF">2021-12-09T16:46:06Z</dcterms:modified>
</cp:coreProperties>
</file>